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60" r:id="rId4"/>
    <p:sldId id="265" r:id="rId5"/>
    <p:sldId id="289" r:id="rId6"/>
    <p:sldId id="296" r:id="rId7"/>
    <p:sldId id="295" r:id="rId8"/>
    <p:sldId id="297" r:id="rId9"/>
    <p:sldId id="282" r:id="rId10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7F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84" autoAdjust="0"/>
    <p:restoredTop sz="89444" autoAdjust="0"/>
  </p:normalViewPr>
  <p:slideViewPr>
    <p:cSldViewPr snapToGrid="0" showGuides="1">
      <p:cViewPr varScale="1">
        <p:scale>
          <a:sx n="101" d="100"/>
          <a:sy n="101" d="100"/>
        </p:scale>
        <p:origin x="133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png>
</file>

<file path=ppt/media/image5.jpeg>
</file>

<file path=ppt/media/image6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4A5EBB-10F6-463D-A1C9-2FF04F725E4C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611CF7-5005-43FE-83F8-F59B6FC0F0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137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7310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22116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15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117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223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1165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2720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790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4888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61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677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810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9412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6451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682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5679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629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0467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001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  <a:t>2023/11/23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212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 userDrawn="1"/>
        </p:nvSpPr>
        <p:spPr>
          <a:xfrm>
            <a:off x="1909192" y="2652141"/>
            <a:ext cx="7406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雷锋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-WWW.LFPPT.COM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平台上提供的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作品，雷锋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-WWW.LFPPT.COM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每天更新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模板</a:t>
            </a:r>
            <a:endParaRPr lang="zh-CN" altLang="en-US" sz="900" dirty="0">
              <a:noFill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11969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.mp3"/><Relationship Id="rId7" Type="http://schemas.openxmlformats.org/officeDocument/2006/relationships/image" Target="../media/image1.jpg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5" Type="http://schemas.openxmlformats.org/officeDocument/2006/relationships/image" Target="../media/image4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image" Target="../media/image4.pn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26920" y="1115775"/>
            <a:ext cx="7752080" cy="3596640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681219" y="1502346"/>
            <a:ext cx="6882615" cy="300205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660909" y="2048973"/>
            <a:ext cx="7118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600" dirty="0">
                <a:latin typeface="Times New Roman" panose="02020603050405020304" pitchFamily="18" charset="0"/>
                <a:ea typeface="叶根友特楷简体" panose="02010601030101010101" pitchFamily="2" charset="-122"/>
                <a:cs typeface="Times New Roman" panose="02020603050405020304" pitchFamily="18" charset="0"/>
              </a:rPr>
              <a:t>Fully Convolutional Networks for Semantic Segmentation</a:t>
            </a:r>
            <a:endParaRPr lang="zh-CN" altLang="en-US" sz="2400" spc="600" dirty="0">
              <a:latin typeface="Times New Roman" panose="02020603050405020304" pitchFamily="18" charset="0"/>
              <a:ea typeface="叶根友特楷简体" panose="02010601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11" name="组合 12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<p:cNvGrpSpPr/>
          <p:nvPr/>
        </p:nvGrpSpPr>
        <p:grpSpPr>
          <a:xfrm flipH="1" flipV="1">
            <a:off x="9122464" y="1218411"/>
            <a:ext cx="552396" cy="498797"/>
            <a:chOff x="5934075" y="857250"/>
            <a:chExt cx="801688" cy="723900"/>
          </a:xfrm>
          <a:solidFill>
            <a:schemeClr val="bg1"/>
          </a:solidFill>
        </p:grpSpPr>
        <p:sp>
          <p:nvSpPr>
            <p:cNvPr id="12" name="Freeform 5"/>
            <p:cNvSpPr>
              <a:spLocks/>
            </p:cNvSpPr>
            <p:nvPr/>
          </p:nvSpPr>
          <p:spPr bwMode="auto">
            <a:xfrm>
              <a:off x="5934075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6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6" y="197"/>
                    <a:pt x="106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6413500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7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7" y="197"/>
                    <a:pt x="107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4" name="Line 7"/>
            <p:cNvSpPr>
              <a:spLocks noChangeShapeType="1"/>
            </p:cNvSpPr>
            <p:nvPr/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5" name="Line 8"/>
            <p:cNvSpPr>
              <a:spLocks noChangeShapeType="1"/>
            </p:cNvSpPr>
            <p:nvPr/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</p:grpSp>
      <p:grpSp>
        <p:nvGrpSpPr>
          <p:cNvPr id="16" name="PA_组 15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<p:cNvGrpSpPr/>
          <p:nvPr>
            <p:custDataLst>
              <p:tags r:id="rId2"/>
            </p:custDataLst>
          </p:nvPr>
        </p:nvGrpSpPr>
        <p:grpSpPr>
          <a:xfrm>
            <a:off x="10698480" y="6010692"/>
            <a:ext cx="539487" cy="91226"/>
            <a:chOff x="989510" y="6337738"/>
            <a:chExt cx="683708" cy="115614"/>
          </a:xfrm>
        </p:grpSpPr>
        <p:sp>
          <p:nvSpPr>
            <p:cNvPr id="17" name="椭圆 16"/>
            <p:cNvSpPr/>
            <p:nvPr/>
          </p:nvSpPr>
          <p:spPr>
            <a:xfrm>
              <a:off x="989510" y="6337738"/>
              <a:ext cx="115614" cy="11561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273557" y="6337738"/>
              <a:ext cx="115614" cy="1156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1557604" y="6337738"/>
              <a:ext cx="115614" cy="1156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1610800" y="-162560"/>
            <a:ext cx="346249" cy="7228840"/>
            <a:chOff x="11610800" y="-71120"/>
            <a:chExt cx="346249" cy="7228840"/>
          </a:xfrm>
        </p:grpSpPr>
        <p:sp>
          <p:nvSpPr>
            <p:cNvPr id="20" name="文本框 19"/>
            <p:cNvSpPr txBox="1"/>
            <p:nvPr/>
          </p:nvSpPr>
          <p:spPr>
            <a:xfrm>
              <a:off x="11610800" y="1559560"/>
              <a:ext cx="346249" cy="374904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sz="1050" b="1" spc="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2023</a:t>
              </a:r>
              <a:r>
                <a:rPr lang="zh-CN" altLang="en-US" sz="1050" b="1" spc="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图像处理秋季课程</a:t>
              </a:r>
            </a:p>
          </p:txBody>
        </p:sp>
        <p:cxnSp>
          <p:nvCxnSpPr>
            <p:cNvPr id="22" name="直接连接符 21"/>
            <p:cNvCxnSpPr>
              <a:stCxn id="20" idx="0"/>
            </p:cNvCxnSpPr>
            <p:nvPr/>
          </p:nvCxnSpPr>
          <p:spPr>
            <a:xfrm flipV="1">
              <a:off x="11783925" y="-71120"/>
              <a:ext cx="0" cy="1630680"/>
            </a:xfrm>
            <a:prstGeom prst="line">
              <a:avLst/>
            </a:prstGeom>
            <a:ln w="2540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>
              <a:stCxn id="20" idx="2"/>
            </p:cNvCxnSpPr>
            <p:nvPr/>
          </p:nvCxnSpPr>
          <p:spPr>
            <a:xfrm>
              <a:off x="11783925" y="5308600"/>
              <a:ext cx="21995" cy="1849120"/>
            </a:xfrm>
            <a:prstGeom prst="line">
              <a:avLst/>
            </a:prstGeom>
            <a:ln w="2540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Thomas Greenberg - The Right Path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>
                  <p14:fade in="5000" out="5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0602" y="6890916"/>
            <a:ext cx="406400" cy="4064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725CA9C-DADF-DBA4-D26B-531026E598BA}"/>
              </a:ext>
            </a:extLst>
          </p:cNvPr>
          <p:cNvSpPr txBox="1"/>
          <p:nvPr/>
        </p:nvSpPr>
        <p:spPr>
          <a:xfrm>
            <a:off x="3137962" y="3167704"/>
            <a:ext cx="6494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Jonathan Long    Evan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Shelhamer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Trevor Darrell</a:t>
            </a:r>
          </a:p>
          <a:p>
            <a:pPr algn="ctr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UC Berkeley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6FE51E1-6021-94F9-EF84-FAB8A404AF5F}"/>
              </a:ext>
            </a:extLst>
          </p:cNvPr>
          <p:cNvSpPr txBox="1"/>
          <p:nvPr/>
        </p:nvSpPr>
        <p:spPr>
          <a:xfrm>
            <a:off x="8272062" y="5155599"/>
            <a:ext cx="25835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贺清康</a:t>
            </a:r>
          </a:p>
        </p:txBody>
      </p:sp>
    </p:spTree>
    <p:extLst>
      <p:ext uri="{BB962C8B-B14F-4D97-AF65-F5344CB8AC3E}">
        <p14:creationId xmlns:p14="http://schemas.microsoft.com/office/powerpoint/2010/main" val="2226325713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0"/>
            <a:ext cx="81788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7498080" y="2702560"/>
            <a:ext cx="4043680" cy="1737360"/>
            <a:chOff x="7498080" y="2702560"/>
            <a:chExt cx="4043680" cy="1737360"/>
          </a:xfrm>
        </p:grpSpPr>
        <p:sp>
          <p:nvSpPr>
            <p:cNvPr id="16" name="矩形 15"/>
            <p:cNvSpPr/>
            <p:nvPr/>
          </p:nvSpPr>
          <p:spPr>
            <a:xfrm>
              <a:off x="7498080" y="2702560"/>
              <a:ext cx="3759200" cy="1452880"/>
            </a:xfrm>
            <a:prstGeom prst="rect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  <a:effectLst>
              <a:outerShdw blurRad="50800" dist="38100" dir="2700000" algn="tl" rotWithShape="0">
                <a:schemeClr val="tx1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造字工房力黑（非商用）常规体" pitchFamily="50" charset="-122"/>
                <a:ea typeface="造字工房力黑（非商用）常规体" pitchFamily="50" charset="-122"/>
                <a:sym typeface="Agency FB" panose="020B0503020202020204" pitchFamily="34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0754360" y="3652520"/>
              <a:ext cx="787400" cy="787400"/>
            </a:xfrm>
            <a:prstGeom prst="rect">
              <a:avLst/>
            </a:prstGeom>
            <a:noFill/>
            <a:ln w="38100"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造字工房力黑（非商用）常规体" pitchFamily="50" charset="-122"/>
                <a:ea typeface="造字工房力黑（非商用）常规体" pitchFamily="50" charset="-122"/>
                <a:sym typeface="Agency FB" panose="020B0503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75418" y="3059668"/>
              <a:ext cx="3353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spc="3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Agency FB" panose="020B0503020202020204" pitchFamily="34" charset="0"/>
                </a:rPr>
                <a:t>目录</a:t>
              </a:r>
            </a:p>
          </p:txBody>
        </p:sp>
      </p:grpSp>
      <p:sp>
        <p:nvSpPr>
          <p:cNvPr id="24" name="Diamond 288"/>
          <p:cNvSpPr/>
          <p:nvPr/>
        </p:nvSpPr>
        <p:spPr>
          <a:xfrm>
            <a:off x="1308602" y="4636098"/>
            <a:ext cx="759736" cy="759736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/>
            <a:r>
              <a:rPr lang="en-US" altLang="zh-CN" sz="160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rPr>
              <a:t>03</a:t>
            </a:r>
          </a:p>
        </p:txBody>
      </p:sp>
      <p:grpSp>
        <p:nvGrpSpPr>
          <p:cNvPr id="30" name="Group 289"/>
          <p:cNvGrpSpPr/>
          <p:nvPr/>
        </p:nvGrpSpPr>
        <p:grpSpPr>
          <a:xfrm>
            <a:off x="2068338" y="4272029"/>
            <a:ext cx="4821840" cy="1487874"/>
            <a:chOff x="6444106" y="1408275"/>
            <a:chExt cx="4232110" cy="654638"/>
          </a:xfrm>
        </p:grpSpPr>
        <p:sp>
          <p:nvSpPr>
            <p:cNvPr id="44" name="TextBox 298"/>
            <p:cNvSpPr txBox="1"/>
            <p:nvPr/>
          </p:nvSpPr>
          <p:spPr>
            <a:xfrm>
              <a:off x="6444107" y="1408275"/>
              <a:ext cx="4232109" cy="303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en-US" altLang="zh-CN" sz="2400" spc="600" dirty="0">
                  <a:solidFill>
                    <a:schemeClr val="accent3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FCN</a:t>
              </a:r>
              <a:r>
                <a:rPr lang="zh-CN" altLang="en-US" sz="2400" spc="600" dirty="0">
                  <a:solidFill>
                    <a:schemeClr val="accent3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性能对比实验</a:t>
              </a:r>
            </a:p>
          </p:txBody>
        </p:sp>
        <p:sp>
          <p:nvSpPr>
            <p:cNvPr id="45" name="TextBox 299"/>
            <p:cNvSpPr txBox="1">
              <a:spLocks/>
            </p:cNvSpPr>
            <p:nvPr/>
          </p:nvSpPr>
          <p:spPr>
            <a:xfrm>
              <a:off x="6444106" y="1742545"/>
              <a:ext cx="4232109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1.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分类网络卷积化的分割性能对比</a:t>
              </a:r>
              <a:endParaRPr lang="en-US" altLang="zh-CN" sz="1050" dirty="0">
                <a:solidFill>
                  <a:schemeClr val="dk1">
                    <a:lumMod val="100000"/>
                  </a:schemeClr>
                </a:solidFill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40000"/>
                </a:lnSpc>
              </a:pP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2.FCN-32s,FCN-16s,FCN-8s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性能对比</a:t>
              </a:r>
              <a:endParaRPr lang="en-US" altLang="zh-CN" sz="1050" dirty="0">
                <a:solidFill>
                  <a:schemeClr val="dk1">
                    <a:lumMod val="100000"/>
                  </a:schemeClr>
                </a:solidFill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40000"/>
                </a:lnSpc>
              </a:pP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3.PASCAL VOC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语义分割性能对比</a:t>
              </a:r>
              <a:endParaRPr lang="en-US" altLang="zh-CN" sz="1050" dirty="0">
                <a:solidFill>
                  <a:schemeClr val="dk1">
                    <a:lumMod val="100000"/>
                  </a:schemeClr>
                </a:solidFill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36" name="Diamond 290"/>
          <p:cNvSpPr/>
          <p:nvPr/>
        </p:nvSpPr>
        <p:spPr>
          <a:xfrm>
            <a:off x="1308602" y="3052741"/>
            <a:ext cx="759736" cy="759736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/>
            <a:r>
              <a:rPr lang="en-US" altLang="zh-CN" sz="160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rPr>
              <a:t>02</a:t>
            </a:r>
          </a:p>
        </p:txBody>
      </p:sp>
      <p:grpSp>
        <p:nvGrpSpPr>
          <p:cNvPr id="37" name="Group 291"/>
          <p:cNvGrpSpPr/>
          <p:nvPr/>
        </p:nvGrpSpPr>
        <p:grpSpPr>
          <a:xfrm>
            <a:off x="2068338" y="3059668"/>
            <a:ext cx="4821840" cy="886521"/>
            <a:chOff x="6444106" y="1408275"/>
            <a:chExt cx="4232110" cy="728540"/>
          </a:xfrm>
        </p:grpSpPr>
        <p:sp>
          <p:nvSpPr>
            <p:cNvPr id="42" name="TextBox 296"/>
            <p:cNvSpPr txBox="1"/>
            <p:nvPr/>
          </p:nvSpPr>
          <p:spPr>
            <a:xfrm>
              <a:off x="6444107" y="1408275"/>
              <a:ext cx="4232109" cy="303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2400" spc="600" dirty="0">
                  <a:solidFill>
                    <a:schemeClr val="accent2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全卷积网络</a:t>
              </a:r>
              <a:r>
                <a:rPr lang="en-US" altLang="zh-CN" sz="2400" spc="600" dirty="0">
                  <a:solidFill>
                    <a:schemeClr val="accent2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FCN</a:t>
              </a:r>
              <a:endParaRPr lang="zh-CN" altLang="en-US" sz="2400" spc="600" dirty="0">
                <a:solidFill>
                  <a:schemeClr val="accent2">
                    <a:lumMod val="10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43" name="TextBox 297"/>
            <p:cNvSpPr txBox="1">
              <a:spLocks/>
            </p:cNvSpPr>
            <p:nvPr/>
          </p:nvSpPr>
          <p:spPr>
            <a:xfrm>
              <a:off x="6444106" y="1816447"/>
              <a:ext cx="4232109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1.VGG16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2.FCN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实现</a:t>
              </a:r>
              <a:endParaRPr lang="en-US" altLang="zh-CN" sz="1050" dirty="0">
                <a:solidFill>
                  <a:schemeClr val="dk1">
                    <a:lumMod val="10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38" name="Diamond 292"/>
          <p:cNvSpPr/>
          <p:nvPr/>
        </p:nvSpPr>
        <p:spPr>
          <a:xfrm>
            <a:off x="1308602" y="1393120"/>
            <a:ext cx="759736" cy="759736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/>
            <a:r>
              <a:rPr lang="en-US" altLang="zh-CN" sz="160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rPr>
              <a:t>01</a:t>
            </a:r>
          </a:p>
        </p:txBody>
      </p:sp>
      <p:grpSp>
        <p:nvGrpSpPr>
          <p:cNvPr id="39" name="Group 293"/>
          <p:cNvGrpSpPr/>
          <p:nvPr/>
        </p:nvGrpSpPr>
        <p:grpSpPr>
          <a:xfrm>
            <a:off x="2068338" y="1361328"/>
            <a:ext cx="4821840" cy="868717"/>
            <a:chOff x="6444106" y="1408275"/>
            <a:chExt cx="4232110" cy="713908"/>
          </a:xfrm>
        </p:grpSpPr>
        <p:sp>
          <p:nvSpPr>
            <p:cNvPr id="40" name="TextBox 294"/>
            <p:cNvSpPr txBox="1"/>
            <p:nvPr/>
          </p:nvSpPr>
          <p:spPr>
            <a:xfrm>
              <a:off x="6444107" y="1408275"/>
              <a:ext cx="4232109" cy="303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2400" spc="600" dirty="0">
                  <a:solidFill>
                    <a:schemeClr val="accent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语义分割</a:t>
              </a:r>
            </a:p>
          </p:txBody>
        </p:sp>
        <p:sp>
          <p:nvSpPr>
            <p:cNvPr id="41" name="TextBox 295"/>
            <p:cNvSpPr txBox="1">
              <a:spLocks/>
            </p:cNvSpPr>
            <p:nvPr/>
          </p:nvSpPr>
          <p:spPr>
            <a:xfrm>
              <a:off x="6444106" y="1801815"/>
              <a:ext cx="4232109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1.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概念及研究意义</a:t>
              </a:r>
              <a:endParaRPr lang="en-US" altLang="zh-CN" sz="1050" dirty="0">
                <a:solidFill>
                  <a:schemeClr val="dk1">
                    <a:lumMod val="10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  <a:p>
              <a:pPr algn="l"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2.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评价指标</a:t>
              </a:r>
              <a:endParaRPr lang="en-US" altLang="zh-CN" sz="1050" dirty="0">
                <a:solidFill>
                  <a:schemeClr val="dk1">
                    <a:lumMod val="10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</p:txBody>
        </p:sp>
      </p:grpSp>
      <p:pic>
        <p:nvPicPr>
          <p:cNvPr id="25" name="图片 24">
            <a:extLst>
              <a:ext uri="{FF2B5EF4-FFF2-40B4-BE49-F238E27FC236}">
                <a16:creationId xmlns:a16="http://schemas.microsoft.com/office/drawing/2014/main" id="{65664CF1-45C4-4CD6-8597-A5E2F865079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69" y="477840"/>
            <a:ext cx="2174882" cy="45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377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2CBDB5-DBAB-446B-AB2E-7D243D9F63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191000" y="1407160"/>
            <a:ext cx="8001000" cy="404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/>
          <p:nvPr/>
        </p:nvGrpSpPr>
        <p:grpSpPr>
          <a:xfrm>
            <a:off x="0" y="713740"/>
            <a:ext cx="12192001" cy="4737100"/>
            <a:chOff x="0" y="713740"/>
            <a:chExt cx="12192001" cy="4737100"/>
          </a:xfrm>
        </p:grpSpPr>
        <p:grpSp>
          <p:nvGrpSpPr>
            <p:cNvPr id="26" name="组合 25"/>
            <p:cNvGrpSpPr/>
            <p:nvPr/>
          </p:nvGrpSpPr>
          <p:grpSpPr>
            <a:xfrm>
              <a:off x="0" y="1407160"/>
              <a:ext cx="4064000" cy="4043680"/>
              <a:chOff x="0" y="1407160"/>
              <a:chExt cx="4064000" cy="4043680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0" y="1407160"/>
                <a:ext cx="4064000" cy="404368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grpSp>
            <p:nvGrpSpPr>
              <p:cNvPr id="33" name="组合 32"/>
              <p:cNvGrpSpPr/>
              <p:nvPr/>
            </p:nvGrpSpPr>
            <p:grpSpPr>
              <a:xfrm>
                <a:off x="127000" y="2265859"/>
                <a:ext cx="3810000" cy="2238157"/>
                <a:chOff x="76200" y="2329885"/>
                <a:chExt cx="3810000" cy="2238157"/>
              </a:xfrm>
            </p:grpSpPr>
            <p:sp>
              <p:nvSpPr>
                <p:cNvPr id="34" name="文本框 33"/>
                <p:cNvSpPr txBox="1"/>
                <p:nvPr/>
              </p:nvSpPr>
              <p:spPr>
                <a:xfrm>
                  <a:off x="76200" y="2329885"/>
                  <a:ext cx="3810000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48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语义分割</a:t>
                  </a:r>
                </a:p>
              </p:txBody>
            </p:sp>
            <p:sp>
              <p:nvSpPr>
                <p:cNvPr id="35" name="MH_Title"/>
                <p:cNvSpPr txBox="1">
                  <a:spLocks noChangeArrowheads="1"/>
                </p:cNvSpPr>
                <p:nvPr>
                  <p:custDataLst>
                    <p:tags r:id="rId2"/>
                  </p:custDataLst>
                </p:nvPr>
              </p:nvSpPr>
              <p:spPr bwMode="auto">
                <a:xfrm>
                  <a:off x="536560" y="3394919"/>
                  <a:ext cx="2889280" cy="117312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0" tIns="0" rIns="0" bIns="0" anchor="t" anchorCtr="0">
                  <a:normAutofit/>
                </a:bodyPr>
                <a:lstStyle>
                  <a:defPPr>
                    <a:defRPr lang="zh-CN"/>
                  </a:defPPr>
                  <a:lvl1pPr>
                    <a:defRPr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1pPr>
                  <a:lvl2pPr marL="742950" indent="-28575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1.</a:t>
                  </a:r>
                  <a:r>
                    <a:rPr lang="zh-CN" altLang="en-US" sz="16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概念及研究意义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2.</a:t>
                  </a:r>
                  <a:r>
                    <a:rPr lang="zh-CN" altLang="en-US" sz="16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评价指标</a:t>
                  </a:r>
                </a:p>
              </p:txBody>
            </p:sp>
          </p:grpSp>
        </p:grpSp>
        <p:grpSp>
          <p:nvGrpSpPr>
            <p:cNvPr id="27" name="组合 26"/>
            <p:cNvGrpSpPr/>
            <p:nvPr/>
          </p:nvGrpSpPr>
          <p:grpSpPr>
            <a:xfrm>
              <a:off x="7564229" y="713740"/>
              <a:ext cx="4627772" cy="1386840"/>
              <a:chOff x="7564229" y="713740"/>
              <a:chExt cx="4627772" cy="1386840"/>
            </a:xfrm>
          </p:grpSpPr>
          <p:sp>
            <p:nvSpPr>
              <p:cNvPr id="29" name="任意多边形 28"/>
              <p:cNvSpPr/>
              <p:nvPr/>
            </p:nvSpPr>
            <p:spPr>
              <a:xfrm flipH="1" flipV="1">
                <a:off x="7564229" y="713740"/>
                <a:ext cx="4627771" cy="1386840"/>
              </a:xfrm>
              <a:custGeom>
                <a:avLst/>
                <a:gdLst>
                  <a:gd name="connsiteX0" fmla="*/ 0 w 7147560"/>
                  <a:gd name="connsiteY0" fmla="*/ 0 h 2814320"/>
                  <a:gd name="connsiteX1" fmla="*/ 6443980 w 7147560"/>
                  <a:gd name="connsiteY1" fmla="*/ 0 h 2814320"/>
                  <a:gd name="connsiteX2" fmla="*/ 7147560 w 7147560"/>
                  <a:gd name="connsiteY2" fmla="*/ 2814320 h 2814320"/>
                  <a:gd name="connsiteX3" fmla="*/ 0 w 7147560"/>
                  <a:gd name="connsiteY3" fmla="*/ 2814320 h 2814320"/>
                  <a:gd name="connsiteX0" fmla="*/ 0 w 8689506"/>
                  <a:gd name="connsiteY0" fmla="*/ 0 h 2814320"/>
                  <a:gd name="connsiteX1" fmla="*/ 6443980 w 8689506"/>
                  <a:gd name="connsiteY1" fmla="*/ 0 h 2814320"/>
                  <a:gd name="connsiteX2" fmla="*/ 8689506 w 8689506"/>
                  <a:gd name="connsiteY2" fmla="*/ 2814320 h 2814320"/>
                  <a:gd name="connsiteX3" fmla="*/ 0 w 8689506"/>
                  <a:gd name="connsiteY3" fmla="*/ 2814320 h 2814320"/>
                  <a:gd name="connsiteX4" fmla="*/ 0 w 8689506"/>
                  <a:gd name="connsiteY4" fmla="*/ 0 h 2814320"/>
                  <a:gd name="connsiteX0" fmla="*/ 0 w 9235080"/>
                  <a:gd name="connsiteY0" fmla="*/ 0 h 2834640"/>
                  <a:gd name="connsiteX1" fmla="*/ 6443980 w 9235080"/>
                  <a:gd name="connsiteY1" fmla="*/ 0 h 2834640"/>
                  <a:gd name="connsiteX2" fmla="*/ 9235080 w 9235080"/>
                  <a:gd name="connsiteY2" fmla="*/ 2834640 h 2834640"/>
                  <a:gd name="connsiteX3" fmla="*/ 0 w 9235080"/>
                  <a:gd name="connsiteY3" fmla="*/ 2814320 h 2834640"/>
                  <a:gd name="connsiteX4" fmla="*/ 0 w 9235080"/>
                  <a:gd name="connsiteY4" fmla="*/ 0 h 2834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5080" h="2834640">
                    <a:moveTo>
                      <a:pt x="0" y="0"/>
                    </a:moveTo>
                    <a:lnTo>
                      <a:pt x="6443980" y="0"/>
                    </a:lnTo>
                    <a:lnTo>
                      <a:pt x="9235080" y="2834640"/>
                    </a:lnTo>
                    <a:lnTo>
                      <a:pt x="0" y="28143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7712365" y="991661"/>
                <a:ext cx="447963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4000" spc="300" dirty="0">
                    <a:solidFill>
                      <a:schemeClr val="bg1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PART ONE</a:t>
                </a:r>
                <a:endParaRPr lang="zh-CN" altLang="en-US" sz="4000" spc="3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9550399" y="3052435"/>
              <a:ext cx="2349194" cy="144655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spc="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01</a:t>
              </a:r>
              <a:endParaRPr lang="zh-CN" altLang="en-US" sz="8800" spc="6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94AC94CE-CFA3-43D5-AE5F-E48B6BB921A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69" y="477840"/>
            <a:ext cx="2174882" cy="45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714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9452B2F4-E087-4F81-B7D3-49C44A5EC9BA}"/>
              </a:ext>
            </a:extLst>
          </p:cNvPr>
          <p:cNvGrpSpPr/>
          <p:nvPr/>
        </p:nvGrpSpPr>
        <p:grpSpPr>
          <a:xfrm>
            <a:off x="0" y="161931"/>
            <a:ext cx="12192000" cy="545951"/>
            <a:chOff x="0" y="161931"/>
            <a:chExt cx="12192000" cy="545951"/>
          </a:xfrm>
        </p:grpSpPr>
        <p:grpSp>
          <p:nvGrpSpPr>
            <p:cNvPr id="2" name="组合 1"/>
            <p:cNvGrpSpPr/>
            <p:nvPr/>
          </p:nvGrpSpPr>
          <p:grpSpPr>
            <a:xfrm>
              <a:off x="0" y="161931"/>
              <a:ext cx="12192000" cy="545951"/>
              <a:chOff x="0" y="254294"/>
              <a:chExt cx="12192000" cy="545951"/>
            </a:xfrm>
          </p:grpSpPr>
          <p:grpSp>
            <p:nvGrpSpPr>
              <p:cNvPr id="3" name="组合 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1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6" name="直接连接符 5"/>
              <p:cNvCxnSpPr>
                <a:cxnSpLocks/>
              </p:cNvCxnSpPr>
              <p:nvPr/>
            </p:nvCxnSpPr>
            <p:spPr>
              <a:xfrm>
                <a:off x="3589" y="800245"/>
                <a:ext cx="12188411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文本框 3"/>
              <p:cNvSpPr txBox="1"/>
              <p:nvPr/>
            </p:nvSpPr>
            <p:spPr>
              <a:xfrm>
                <a:off x="979546" y="254294"/>
                <a:ext cx="329203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1 </a:t>
                </a:r>
                <a:r>
                  <a:rPr lang="zh-CN" altLang="en-US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语义分割</a:t>
                </a:r>
                <a:r>
                  <a:rPr lang="en-US" altLang="zh-CN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-</a:t>
                </a:r>
                <a:r>
                  <a:rPr lang="zh-CN" altLang="en-US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概念</a:t>
                </a:r>
              </a:p>
            </p:txBody>
          </p:sp>
        </p:grpSp>
        <p:pic>
          <p:nvPicPr>
            <p:cNvPr id="63" name="图片 62">
              <a:extLst>
                <a:ext uri="{FF2B5EF4-FFF2-40B4-BE49-F238E27FC236}">
                  <a16:creationId xmlns:a16="http://schemas.microsoft.com/office/drawing/2014/main" id="{3488D3A8-EE59-477B-8E89-8AFAAB75B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2680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2CBDB5-DBAB-446B-AB2E-7D243D9F63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191000" y="1407160"/>
            <a:ext cx="8001000" cy="404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/>
          <p:nvPr/>
        </p:nvGrpSpPr>
        <p:grpSpPr>
          <a:xfrm>
            <a:off x="-802731" y="713740"/>
            <a:ext cx="12994732" cy="4737100"/>
            <a:chOff x="-802731" y="713740"/>
            <a:chExt cx="12994732" cy="4737100"/>
          </a:xfrm>
        </p:grpSpPr>
        <p:grpSp>
          <p:nvGrpSpPr>
            <p:cNvPr id="26" name="组合 25"/>
            <p:cNvGrpSpPr/>
            <p:nvPr/>
          </p:nvGrpSpPr>
          <p:grpSpPr>
            <a:xfrm>
              <a:off x="-802731" y="1407160"/>
              <a:ext cx="5529881" cy="4043680"/>
              <a:chOff x="-802731" y="1407160"/>
              <a:chExt cx="5529881" cy="4043680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0" y="1407160"/>
                <a:ext cx="4064000" cy="404368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grpSp>
            <p:nvGrpSpPr>
              <p:cNvPr id="33" name="组合 32"/>
              <p:cNvGrpSpPr/>
              <p:nvPr/>
            </p:nvGrpSpPr>
            <p:grpSpPr>
              <a:xfrm>
                <a:off x="-802731" y="2153186"/>
                <a:ext cx="5529881" cy="2350830"/>
                <a:chOff x="-853531" y="2217212"/>
                <a:chExt cx="5529881" cy="2350830"/>
              </a:xfrm>
            </p:grpSpPr>
            <p:sp>
              <p:nvSpPr>
                <p:cNvPr id="34" name="文本框 33"/>
                <p:cNvSpPr txBox="1"/>
                <p:nvPr/>
              </p:nvSpPr>
              <p:spPr>
                <a:xfrm>
                  <a:off x="-853531" y="2217212"/>
                  <a:ext cx="552988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全卷积网络</a:t>
                  </a:r>
                  <a:r>
                    <a:rPr lang="en-US" altLang="zh-CN" sz="36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FCN</a:t>
                  </a:r>
                </a:p>
              </p:txBody>
            </p:sp>
            <p:sp>
              <p:nvSpPr>
                <p:cNvPr id="35" name="MH_Title"/>
                <p:cNvSpPr txBox="1">
                  <a:spLocks noChangeArrowheads="1"/>
                </p:cNvSpPr>
                <p:nvPr>
                  <p:custDataLst>
                    <p:tags r:id="rId1"/>
                  </p:custDataLst>
                </p:nvPr>
              </p:nvSpPr>
              <p:spPr bwMode="auto">
                <a:xfrm>
                  <a:off x="536560" y="3394919"/>
                  <a:ext cx="2889280" cy="117312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0" tIns="0" rIns="0" bIns="0" anchor="t" anchorCtr="0">
                  <a:normAutofit/>
                </a:bodyPr>
                <a:lstStyle>
                  <a:defPPr>
                    <a:defRPr lang="zh-CN"/>
                  </a:defPPr>
                  <a:lvl1pPr>
                    <a:defRPr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1pPr>
                  <a:lvl2pPr marL="742950" indent="-28575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1.VGG</a:t>
                  </a:r>
                  <a:endParaRPr lang="zh-CN" altLang="en-US" sz="1600" dirty="0">
                    <a:solidFill>
                      <a:schemeClr val="bg1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2.FCN</a:t>
                  </a:r>
                  <a:r>
                    <a:rPr lang="zh-CN" altLang="en-US" sz="16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实现</a:t>
                  </a:r>
                </a:p>
              </p:txBody>
            </p:sp>
          </p:grpSp>
        </p:grpSp>
        <p:grpSp>
          <p:nvGrpSpPr>
            <p:cNvPr id="27" name="组合 26"/>
            <p:cNvGrpSpPr/>
            <p:nvPr/>
          </p:nvGrpSpPr>
          <p:grpSpPr>
            <a:xfrm>
              <a:off x="7564229" y="713740"/>
              <a:ext cx="4627772" cy="1386840"/>
              <a:chOff x="7564229" y="713740"/>
              <a:chExt cx="4627772" cy="1386840"/>
            </a:xfrm>
          </p:grpSpPr>
          <p:sp>
            <p:nvSpPr>
              <p:cNvPr id="29" name="任意多边形 28"/>
              <p:cNvSpPr/>
              <p:nvPr/>
            </p:nvSpPr>
            <p:spPr>
              <a:xfrm flipH="1" flipV="1">
                <a:off x="7564229" y="713740"/>
                <a:ext cx="4627771" cy="1386840"/>
              </a:xfrm>
              <a:custGeom>
                <a:avLst/>
                <a:gdLst>
                  <a:gd name="connsiteX0" fmla="*/ 0 w 7147560"/>
                  <a:gd name="connsiteY0" fmla="*/ 0 h 2814320"/>
                  <a:gd name="connsiteX1" fmla="*/ 6443980 w 7147560"/>
                  <a:gd name="connsiteY1" fmla="*/ 0 h 2814320"/>
                  <a:gd name="connsiteX2" fmla="*/ 7147560 w 7147560"/>
                  <a:gd name="connsiteY2" fmla="*/ 2814320 h 2814320"/>
                  <a:gd name="connsiteX3" fmla="*/ 0 w 7147560"/>
                  <a:gd name="connsiteY3" fmla="*/ 2814320 h 2814320"/>
                  <a:gd name="connsiteX0" fmla="*/ 0 w 8689506"/>
                  <a:gd name="connsiteY0" fmla="*/ 0 h 2814320"/>
                  <a:gd name="connsiteX1" fmla="*/ 6443980 w 8689506"/>
                  <a:gd name="connsiteY1" fmla="*/ 0 h 2814320"/>
                  <a:gd name="connsiteX2" fmla="*/ 8689506 w 8689506"/>
                  <a:gd name="connsiteY2" fmla="*/ 2814320 h 2814320"/>
                  <a:gd name="connsiteX3" fmla="*/ 0 w 8689506"/>
                  <a:gd name="connsiteY3" fmla="*/ 2814320 h 2814320"/>
                  <a:gd name="connsiteX4" fmla="*/ 0 w 8689506"/>
                  <a:gd name="connsiteY4" fmla="*/ 0 h 2814320"/>
                  <a:gd name="connsiteX0" fmla="*/ 0 w 9235080"/>
                  <a:gd name="connsiteY0" fmla="*/ 0 h 2834640"/>
                  <a:gd name="connsiteX1" fmla="*/ 6443980 w 9235080"/>
                  <a:gd name="connsiteY1" fmla="*/ 0 h 2834640"/>
                  <a:gd name="connsiteX2" fmla="*/ 9235080 w 9235080"/>
                  <a:gd name="connsiteY2" fmla="*/ 2834640 h 2834640"/>
                  <a:gd name="connsiteX3" fmla="*/ 0 w 9235080"/>
                  <a:gd name="connsiteY3" fmla="*/ 2814320 h 2834640"/>
                  <a:gd name="connsiteX4" fmla="*/ 0 w 9235080"/>
                  <a:gd name="connsiteY4" fmla="*/ 0 h 2834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5080" h="2834640">
                    <a:moveTo>
                      <a:pt x="0" y="0"/>
                    </a:moveTo>
                    <a:lnTo>
                      <a:pt x="6443980" y="0"/>
                    </a:lnTo>
                    <a:lnTo>
                      <a:pt x="9235080" y="2834640"/>
                    </a:lnTo>
                    <a:lnTo>
                      <a:pt x="0" y="28143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7712365" y="991661"/>
                <a:ext cx="447963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4000" spc="300" dirty="0">
                    <a:solidFill>
                      <a:schemeClr val="bg1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PART ONE</a:t>
                </a:r>
                <a:endParaRPr lang="zh-CN" altLang="en-US" sz="4000" spc="3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9550399" y="3052435"/>
              <a:ext cx="2349194" cy="144655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spc="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02</a:t>
              </a:r>
              <a:endParaRPr lang="zh-CN" altLang="en-US" sz="8800" spc="6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94AC94CE-CFA3-43D5-AE5F-E48B6BB921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69" y="477840"/>
            <a:ext cx="2174882" cy="45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64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9452B2F4-E087-4F81-B7D3-49C44A5EC9BA}"/>
              </a:ext>
            </a:extLst>
          </p:cNvPr>
          <p:cNvGrpSpPr/>
          <p:nvPr/>
        </p:nvGrpSpPr>
        <p:grpSpPr>
          <a:xfrm>
            <a:off x="0" y="161931"/>
            <a:ext cx="12192000" cy="545951"/>
            <a:chOff x="0" y="161931"/>
            <a:chExt cx="12192000" cy="545951"/>
          </a:xfrm>
        </p:grpSpPr>
        <p:grpSp>
          <p:nvGrpSpPr>
            <p:cNvPr id="2" name="组合 1"/>
            <p:cNvGrpSpPr/>
            <p:nvPr/>
          </p:nvGrpSpPr>
          <p:grpSpPr>
            <a:xfrm>
              <a:off x="0" y="161931"/>
              <a:ext cx="12192000" cy="545951"/>
              <a:chOff x="0" y="254294"/>
              <a:chExt cx="12192000" cy="545951"/>
            </a:xfrm>
          </p:grpSpPr>
          <p:grpSp>
            <p:nvGrpSpPr>
              <p:cNvPr id="3" name="组合 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1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6" name="直接连接符 5"/>
              <p:cNvCxnSpPr>
                <a:cxnSpLocks/>
              </p:cNvCxnSpPr>
              <p:nvPr/>
            </p:nvCxnSpPr>
            <p:spPr>
              <a:xfrm>
                <a:off x="3589" y="800245"/>
                <a:ext cx="12188411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文本框 3"/>
              <p:cNvSpPr txBox="1"/>
              <p:nvPr/>
            </p:nvSpPr>
            <p:spPr>
              <a:xfrm>
                <a:off x="979546" y="254294"/>
                <a:ext cx="329203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1 </a:t>
                </a:r>
                <a:r>
                  <a:rPr lang="zh-CN" altLang="en-US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语义分割</a:t>
                </a:r>
                <a:r>
                  <a:rPr lang="en-US" altLang="zh-CN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-</a:t>
                </a:r>
                <a:r>
                  <a:rPr lang="zh-CN" altLang="en-US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概念</a:t>
                </a:r>
              </a:p>
            </p:txBody>
          </p:sp>
        </p:grpSp>
        <p:pic>
          <p:nvPicPr>
            <p:cNvPr id="63" name="图片 62">
              <a:extLst>
                <a:ext uri="{FF2B5EF4-FFF2-40B4-BE49-F238E27FC236}">
                  <a16:creationId xmlns:a16="http://schemas.microsoft.com/office/drawing/2014/main" id="{3488D3A8-EE59-477B-8E89-8AFAAB75B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8504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2CBDB5-DBAB-446B-AB2E-7D243D9F63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191000" y="1407160"/>
            <a:ext cx="8001000" cy="404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/>
          <p:cNvGrpSpPr/>
          <p:nvPr/>
        </p:nvGrpSpPr>
        <p:grpSpPr>
          <a:xfrm>
            <a:off x="-802731" y="713740"/>
            <a:ext cx="12994732" cy="4737100"/>
            <a:chOff x="-802731" y="713740"/>
            <a:chExt cx="12994732" cy="4737100"/>
          </a:xfrm>
        </p:grpSpPr>
        <p:grpSp>
          <p:nvGrpSpPr>
            <p:cNvPr id="26" name="组合 25"/>
            <p:cNvGrpSpPr/>
            <p:nvPr/>
          </p:nvGrpSpPr>
          <p:grpSpPr>
            <a:xfrm>
              <a:off x="-802731" y="1407160"/>
              <a:ext cx="5529881" cy="4043680"/>
              <a:chOff x="-802731" y="1407160"/>
              <a:chExt cx="5529881" cy="4043680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0" y="1407160"/>
                <a:ext cx="4064000" cy="404368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grpSp>
            <p:nvGrpSpPr>
              <p:cNvPr id="33" name="组合 32"/>
              <p:cNvGrpSpPr/>
              <p:nvPr/>
            </p:nvGrpSpPr>
            <p:grpSpPr>
              <a:xfrm>
                <a:off x="-802731" y="2153186"/>
                <a:ext cx="5529881" cy="2445664"/>
                <a:chOff x="-853531" y="2217212"/>
                <a:chExt cx="5529881" cy="2445664"/>
              </a:xfrm>
            </p:grpSpPr>
            <p:sp>
              <p:nvSpPr>
                <p:cNvPr id="34" name="文本框 33"/>
                <p:cNvSpPr txBox="1"/>
                <p:nvPr/>
              </p:nvSpPr>
              <p:spPr>
                <a:xfrm>
                  <a:off x="-853531" y="2217212"/>
                  <a:ext cx="552988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6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FCN</a:t>
                  </a:r>
                  <a:r>
                    <a:rPr lang="zh-CN" altLang="en-US" sz="36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性能对比实验</a:t>
                  </a:r>
                  <a:endParaRPr lang="en-US" altLang="zh-CN" sz="3600" dirty="0">
                    <a:solidFill>
                      <a:schemeClr val="bg1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5" name="MH_Title"/>
                <p:cNvSpPr txBox="1">
                  <a:spLocks noChangeArrowheads="1"/>
                </p:cNvSpPr>
                <p:nvPr>
                  <p:custDataLst>
                    <p:tags r:id="rId1"/>
                  </p:custDataLst>
                </p:nvPr>
              </p:nvSpPr>
              <p:spPr bwMode="auto">
                <a:xfrm>
                  <a:off x="94858" y="3489753"/>
                  <a:ext cx="3860654" cy="117312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0" tIns="0" rIns="0" bIns="0" anchor="t" anchorCtr="0">
                  <a:noAutofit/>
                </a:bodyPr>
                <a:lstStyle>
                  <a:defPPr>
                    <a:defRPr lang="zh-CN"/>
                  </a:defPPr>
                  <a:lvl1pPr>
                    <a:defRPr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1pPr>
                  <a:lvl2pPr marL="742950" indent="-28575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 Narrow" panose="020B0606020202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en-US" altLang="zh-CN" sz="1400" dirty="0">
                      <a:solidFill>
                        <a:schemeClr val="bg1"/>
                      </a:solidFill>
                      <a:ea typeface="造字工房力黑（非商用）常规体" pitchFamily="50" charset="-122"/>
                      <a:cs typeface="+mn-ea"/>
                      <a:sym typeface="+mn-lt"/>
                    </a:rPr>
                    <a:t>1.</a:t>
                  </a:r>
                  <a:r>
                    <a:rPr lang="zh-CN" altLang="en-US" sz="1400" dirty="0">
                      <a:solidFill>
                        <a:schemeClr val="bg1"/>
                      </a:solidFill>
                      <a:ea typeface="造字工房力黑（非商用）常规体" pitchFamily="50" charset="-122"/>
                      <a:cs typeface="+mn-ea"/>
                      <a:sym typeface="+mn-lt"/>
                    </a:rPr>
                    <a:t>分类网络卷积化的分割性能对比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400" dirty="0">
                      <a:solidFill>
                        <a:schemeClr val="bg1"/>
                      </a:solidFill>
                      <a:ea typeface="造字工房力黑（非商用）常规体" pitchFamily="50" charset="-122"/>
                      <a:cs typeface="+mn-ea"/>
                      <a:sym typeface="+mn-lt"/>
                    </a:rPr>
                    <a:t>2.FCN-32s,FCN-16s,FCN-8s</a:t>
                  </a:r>
                  <a:r>
                    <a:rPr lang="zh-CN" altLang="en-US" sz="1400" dirty="0">
                      <a:solidFill>
                        <a:schemeClr val="bg1"/>
                      </a:solidFill>
                      <a:ea typeface="造字工房力黑（非商用）常规体" pitchFamily="50" charset="-122"/>
                      <a:cs typeface="+mn-ea"/>
                      <a:sym typeface="+mn-lt"/>
                    </a:rPr>
                    <a:t>性能对比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400" dirty="0">
                      <a:solidFill>
                        <a:schemeClr val="bg1"/>
                      </a:solidFill>
                      <a:ea typeface="造字工房力黑（非商用）常规体" pitchFamily="50" charset="-122"/>
                      <a:cs typeface="+mn-ea"/>
                      <a:sym typeface="+mn-lt"/>
                    </a:rPr>
                    <a:t>3.PASCAL VOC</a:t>
                  </a:r>
                  <a:r>
                    <a:rPr lang="zh-CN" altLang="en-US" sz="1400" dirty="0">
                      <a:solidFill>
                        <a:schemeClr val="bg1"/>
                      </a:solidFill>
                      <a:ea typeface="造字工房力黑（非商用）常规体" pitchFamily="50" charset="-122"/>
                      <a:cs typeface="+mn-ea"/>
                      <a:sym typeface="+mn-lt"/>
                    </a:rPr>
                    <a:t>语义分割性能对比</a:t>
                  </a:r>
                </a:p>
              </p:txBody>
            </p:sp>
          </p:grpSp>
        </p:grpSp>
        <p:grpSp>
          <p:nvGrpSpPr>
            <p:cNvPr id="27" name="组合 26"/>
            <p:cNvGrpSpPr/>
            <p:nvPr/>
          </p:nvGrpSpPr>
          <p:grpSpPr>
            <a:xfrm>
              <a:off x="7564229" y="713740"/>
              <a:ext cx="4627772" cy="1386840"/>
              <a:chOff x="7564229" y="713740"/>
              <a:chExt cx="4627772" cy="1386840"/>
            </a:xfrm>
          </p:grpSpPr>
          <p:sp>
            <p:nvSpPr>
              <p:cNvPr id="29" name="任意多边形 28"/>
              <p:cNvSpPr/>
              <p:nvPr/>
            </p:nvSpPr>
            <p:spPr>
              <a:xfrm flipH="1" flipV="1">
                <a:off x="7564229" y="713740"/>
                <a:ext cx="4627771" cy="1386840"/>
              </a:xfrm>
              <a:custGeom>
                <a:avLst/>
                <a:gdLst>
                  <a:gd name="connsiteX0" fmla="*/ 0 w 7147560"/>
                  <a:gd name="connsiteY0" fmla="*/ 0 h 2814320"/>
                  <a:gd name="connsiteX1" fmla="*/ 6443980 w 7147560"/>
                  <a:gd name="connsiteY1" fmla="*/ 0 h 2814320"/>
                  <a:gd name="connsiteX2" fmla="*/ 7147560 w 7147560"/>
                  <a:gd name="connsiteY2" fmla="*/ 2814320 h 2814320"/>
                  <a:gd name="connsiteX3" fmla="*/ 0 w 7147560"/>
                  <a:gd name="connsiteY3" fmla="*/ 2814320 h 2814320"/>
                  <a:gd name="connsiteX0" fmla="*/ 0 w 8689506"/>
                  <a:gd name="connsiteY0" fmla="*/ 0 h 2814320"/>
                  <a:gd name="connsiteX1" fmla="*/ 6443980 w 8689506"/>
                  <a:gd name="connsiteY1" fmla="*/ 0 h 2814320"/>
                  <a:gd name="connsiteX2" fmla="*/ 8689506 w 8689506"/>
                  <a:gd name="connsiteY2" fmla="*/ 2814320 h 2814320"/>
                  <a:gd name="connsiteX3" fmla="*/ 0 w 8689506"/>
                  <a:gd name="connsiteY3" fmla="*/ 2814320 h 2814320"/>
                  <a:gd name="connsiteX4" fmla="*/ 0 w 8689506"/>
                  <a:gd name="connsiteY4" fmla="*/ 0 h 2814320"/>
                  <a:gd name="connsiteX0" fmla="*/ 0 w 9235080"/>
                  <a:gd name="connsiteY0" fmla="*/ 0 h 2834640"/>
                  <a:gd name="connsiteX1" fmla="*/ 6443980 w 9235080"/>
                  <a:gd name="connsiteY1" fmla="*/ 0 h 2834640"/>
                  <a:gd name="connsiteX2" fmla="*/ 9235080 w 9235080"/>
                  <a:gd name="connsiteY2" fmla="*/ 2834640 h 2834640"/>
                  <a:gd name="connsiteX3" fmla="*/ 0 w 9235080"/>
                  <a:gd name="connsiteY3" fmla="*/ 2814320 h 2834640"/>
                  <a:gd name="connsiteX4" fmla="*/ 0 w 9235080"/>
                  <a:gd name="connsiteY4" fmla="*/ 0 h 2834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5080" h="2834640">
                    <a:moveTo>
                      <a:pt x="0" y="0"/>
                    </a:moveTo>
                    <a:lnTo>
                      <a:pt x="6443980" y="0"/>
                    </a:lnTo>
                    <a:lnTo>
                      <a:pt x="9235080" y="2834640"/>
                    </a:lnTo>
                    <a:lnTo>
                      <a:pt x="0" y="28143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7712365" y="991661"/>
                <a:ext cx="447963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4000" spc="300" dirty="0">
                    <a:solidFill>
                      <a:schemeClr val="bg1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PART ONE</a:t>
                </a:r>
                <a:endParaRPr lang="zh-CN" altLang="en-US" sz="4000" spc="3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9550399" y="3052435"/>
              <a:ext cx="2349194" cy="144655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spc="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03</a:t>
              </a:r>
              <a:endParaRPr lang="zh-CN" altLang="en-US" sz="8800" spc="6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94AC94CE-CFA3-43D5-AE5F-E48B6BB921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69" y="477840"/>
            <a:ext cx="2174882" cy="45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51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9452B2F4-E087-4F81-B7D3-49C44A5EC9BA}"/>
              </a:ext>
            </a:extLst>
          </p:cNvPr>
          <p:cNvGrpSpPr/>
          <p:nvPr/>
        </p:nvGrpSpPr>
        <p:grpSpPr>
          <a:xfrm>
            <a:off x="0" y="161931"/>
            <a:ext cx="12192000" cy="545951"/>
            <a:chOff x="0" y="161931"/>
            <a:chExt cx="12192000" cy="545951"/>
          </a:xfrm>
        </p:grpSpPr>
        <p:grpSp>
          <p:nvGrpSpPr>
            <p:cNvPr id="2" name="组合 1"/>
            <p:cNvGrpSpPr/>
            <p:nvPr/>
          </p:nvGrpSpPr>
          <p:grpSpPr>
            <a:xfrm>
              <a:off x="0" y="161931"/>
              <a:ext cx="12192000" cy="545951"/>
              <a:chOff x="0" y="254294"/>
              <a:chExt cx="12192000" cy="545951"/>
            </a:xfrm>
          </p:grpSpPr>
          <p:grpSp>
            <p:nvGrpSpPr>
              <p:cNvPr id="3" name="组合 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1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6" name="直接连接符 5"/>
              <p:cNvCxnSpPr>
                <a:cxnSpLocks/>
              </p:cNvCxnSpPr>
              <p:nvPr/>
            </p:nvCxnSpPr>
            <p:spPr>
              <a:xfrm>
                <a:off x="3589" y="800245"/>
                <a:ext cx="12188411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文本框 3"/>
              <p:cNvSpPr txBox="1"/>
              <p:nvPr/>
            </p:nvSpPr>
            <p:spPr>
              <a:xfrm>
                <a:off x="979546" y="254294"/>
                <a:ext cx="329203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1 </a:t>
                </a:r>
                <a:r>
                  <a:rPr lang="zh-CN" altLang="en-US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语义分割</a:t>
                </a:r>
                <a:r>
                  <a:rPr lang="en-US" altLang="zh-CN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-</a:t>
                </a:r>
                <a:r>
                  <a:rPr lang="zh-CN" altLang="en-US" sz="24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概念</a:t>
                </a:r>
              </a:p>
            </p:txBody>
          </p:sp>
        </p:grpSp>
        <p:pic>
          <p:nvPicPr>
            <p:cNvPr id="63" name="图片 62">
              <a:extLst>
                <a:ext uri="{FF2B5EF4-FFF2-40B4-BE49-F238E27FC236}">
                  <a16:creationId xmlns:a16="http://schemas.microsoft.com/office/drawing/2014/main" id="{3488D3A8-EE59-477B-8E89-8AFAAB75B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3830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雷锋PPT网www.lfppt.com"/>
          <p:cNvSpPr/>
          <p:nvPr/>
        </p:nvSpPr>
        <p:spPr>
          <a:xfrm>
            <a:off x="3820160" y="0"/>
            <a:ext cx="8371840" cy="6858000"/>
          </a:xfrm>
          <a:prstGeom prst="rect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026920" y="1115775"/>
            <a:ext cx="7752080" cy="3596640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026920" y="1115775"/>
            <a:ext cx="1793240" cy="359664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081284" y="2225040"/>
            <a:ext cx="71180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spc="600" dirty="0">
                <a:solidFill>
                  <a:srgbClr val="557F9A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谢   </a:t>
            </a:r>
            <a:r>
              <a:rPr lang="zh-CN" altLang="en-US" sz="6000" spc="600" dirty="0">
                <a:solidFill>
                  <a:schemeClr val="bg1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谢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081284" y="3268850"/>
            <a:ext cx="8461307" cy="885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spc="600" dirty="0">
                <a:solidFill>
                  <a:srgbClr val="557F9A"/>
                </a:solidFill>
                <a:latin typeface="A-OTF Outai Kaisho Std Light" panose="02020300000000000000" pitchFamily="18" charset="-128"/>
                <a:ea typeface="A-OTF Outai Kaisho Std Light" panose="02020300000000000000" pitchFamily="18" charset="-128"/>
              </a:rPr>
              <a:t>THANK </a:t>
            </a:r>
            <a:r>
              <a:rPr lang="en-US" altLang="zh-CN" sz="4000" b="1" spc="600" dirty="0">
                <a:solidFill>
                  <a:schemeClr val="bg1"/>
                </a:solidFill>
                <a:latin typeface="A-OTF Outai Kaisho Std Light" panose="02020300000000000000" pitchFamily="18" charset="-128"/>
                <a:ea typeface="A-OTF Outai Kaisho Std Light" panose="02020300000000000000" pitchFamily="18" charset="-128"/>
              </a:rPr>
              <a:t>YOU</a:t>
            </a:r>
            <a:endParaRPr lang="zh-CN" altLang="en-US" sz="4000" b="1" spc="600" dirty="0">
              <a:solidFill>
                <a:schemeClr val="bg1"/>
              </a:solidFill>
              <a:latin typeface="A-OTF Outai Kaisho Std Light" panose="02020300000000000000" pitchFamily="18" charset="-128"/>
              <a:ea typeface="A-OTF Outai Kaisho Std Light" panose="02020300000000000000" pitchFamily="18" charset="-128"/>
            </a:endParaRPr>
          </a:p>
        </p:txBody>
      </p:sp>
      <p:grpSp>
        <p:nvGrpSpPr>
          <p:cNvPr id="11" name="组合 12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<p:cNvGrpSpPr/>
          <p:nvPr/>
        </p:nvGrpSpPr>
        <p:grpSpPr>
          <a:xfrm flipH="1" flipV="1">
            <a:off x="9122464" y="1218411"/>
            <a:ext cx="552396" cy="498797"/>
            <a:chOff x="5934075" y="857250"/>
            <a:chExt cx="801688" cy="723900"/>
          </a:xfrm>
          <a:solidFill>
            <a:schemeClr val="bg1"/>
          </a:solidFill>
        </p:grpSpPr>
        <p:sp>
          <p:nvSpPr>
            <p:cNvPr id="12" name="Freeform 5"/>
            <p:cNvSpPr>
              <a:spLocks/>
            </p:cNvSpPr>
            <p:nvPr/>
          </p:nvSpPr>
          <p:spPr bwMode="auto">
            <a:xfrm>
              <a:off x="5934075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6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6" y="197"/>
                    <a:pt x="106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6413500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7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7" y="197"/>
                    <a:pt x="107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4" name="Line 7"/>
            <p:cNvSpPr>
              <a:spLocks noChangeShapeType="1"/>
            </p:cNvSpPr>
            <p:nvPr/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5" name="Line 8"/>
            <p:cNvSpPr>
              <a:spLocks noChangeShapeType="1"/>
            </p:cNvSpPr>
            <p:nvPr/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</p:grpSp>
      <p:grpSp>
        <p:nvGrpSpPr>
          <p:cNvPr id="16" name="PA_组 15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<p:cNvGrpSpPr/>
          <p:nvPr>
            <p:custDataLst>
              <p:tags r:id="rId1"/>
            </p:custDataLst>
          </p:nvPr>
        </p:nvGrpSpPr>
        <p:grpSpPr>
          <a:xfrm>
            <a:off x="10698480" y="6010692"/>
            <a:ext cx="539487" cy="91226"/>
            <a:chOff x="989510" y="6337738"/>
            <a:chExt cx="683708" cy="115614"/>
          </a:xfrm>
        </p:grpSpPr>
        <p:sp>
          <p:nvSpPr>
            <p:cNvPr id="17" name="椭圆 16"/>
            <p:cNvSpPr/>
            <p:nvPr/>
          </p:nvSpPr>
          <p:spPr>
            <a:xfrm>
              <a:off x="989510" y="6337738"/>
              <a:ext cx="115614" cy="11561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273557" y="6337738"/>
              <a:ext cx="115614" cy="1156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1557604" y="6337738"/>
              <a:ext cx="115614" cy="1156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1610800" y="-162560"/>
            <a:ext cx="346249" cy="7228840"/>
            <a:chOff x="11610800" y="-71120"/>
            <a:chExt cx="346249" cy="7228840"/>
          </a:xfrm>
        </p:grpSpPr>
        <p:sp>
          <p:nvSpPr>
            <p:cNvPr id="20" name="文本框 19"/>
            <p:cNvSpPr txBox="1"/>
            <p:nvPr/>
          </p:nvSpPr>
          <p:spPr>
            <a:xfrm>
              <a:off x="11610800" y="1559560"/>
              <a:ext cx="346249" cy="374904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sz="1050" b="1" spc="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2023</a:t>
              </a:r>
              <a:r>
                <a:rPr lang="zh-CN" altLang="en-US" sz="1050" b="1" spc="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图像处理秋季课程</a:t>
              </a:r>
            </a:p>
          </p:txBody>
        </p:sp>
        <p:cxnSp>
          <p:nvCxnSpPr>
            <p:cNvPr id="22" name="直接连接符 21"/>
            <p:cNvCxnSpPr>
              <a:stCxn id="20" idx="0"/>
            </p:cNvCxnSpPr>
            <p:nvPr/>
          </p:nvCxnSpPr>
          <p:spPr>
            <a:xfrm flipV="1">
              <a:off x="11783925" y="-71120"/>
              <a:ext cx="0" cy="1630680"/>
            </a:xfrm>
            <a:prstGeom prst="line">
              <a:avLst/>
            </a:prstGeom>
            <a:ln w="2540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>
              <a:stCxn id="20" idx="2"/>
            </p:cNvCxnSpPr>
            <p:nvPr/>
          </p:nvCxnSpPr>
          <p:spPr>
            <a:xfrm>
              <a:off x="11783925" y="5308600"/>
              <a:ext cx="21995" cy="1849120"/>
            </a:xfrm>
            <a:prstGeom prst="line">
              <a:avLst/>
            </a:prstGeom>
            <a:ln w="2540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54074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1F5F8A"/>
      </a:accent1>
      <a:accent2>
        <a:srgbClr val="2980B9"/>
      </a:accent2>
      <a:accent3>
        <a:srgbClr val="4098D4"/>
      </a:accent3>
      <a:accent4>
        <a:srgbClr val="7AB7E0"/>
      </a:accent4>
      <a:accent5>
        <a:srgbClr val="9FCBE9"/>
      </a:accent5>
      <a:accent6>
        <a:srgbClr val="C6E0F2"/>
      </a:accent6>
      <a:hlink>
        <a:srgbClr val="1F5F8A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1F5F8A"/>
    </a:accent1>
    <a:accent2>
      <a:srgbClr val="2980B9"/>
    </a:accent2>
    <a:accent3>
      <a:srgbClr val="4098D4"/>
    </a:accent3>
    <a:accent4>
      <a:srgbClr val="7AB7E0"/>
    </a:accent4>
    <a:accent5>
      <a:srgbClr val="9FCBE9"/>
    </a:accent5>
    <a:accent6>
      <a:srgbClr val="C6E0F2"/>
    </a:accent6>
    <a:hlink>
      <a:srgbClr val="1F5F8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1F5F8A"/>
    </a:accent1>
    <a:accent2>
      <a:srgbClr val="2980B9"/>
    </a:accent2>
    <a:accent3>
      <a:srgbClr val="4098D4"/>
    </a:accent3>
    <a:accent4>
      <a:srgbClr val="7AB7E0"/>
    </a:accent4>
    <a:accent5>
      <a:srgbClr val="9FCBE9"/>
    </a:accent5>
    <a:accent6>
      <a:srgbClr val="C6E0F2"/>
    </a:accent6>
    <a:hlink>
      <a:srgbClr val="1F5F8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1F5F8A"/>
    </a:accent1>
    <a:accent2>
      <a:srgbClr val="2980B9"/>
    </a:accent2>
    <a:accent3>
      <a:srgbClr val="4098D4"/>
    </a:accent3>
    <a:accent4>
      <a:srgbClr val="7AB7E0"/>
    </a:accent4>
    <a:accent5>
      <a:srgbClr val="9FCBE9"/>
    </a:accent5>
    <a:accent6>
      <a:srgbClr val="C6E0F2"/>
    </a:accent6>
    <a:hlink>
      <a:srgbClr val="1F5F8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</Words>
  <Application>Microsoft Office PowerPoint</Application>
  <PresentationFormat>宽屏</PresentationFormat>
  <Paragraphs>50</Paragraphs>
  <Slides>9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A-OTF Outai Kaisho Std Light</vt:lpstr>
      <vt:lpstr>等线</vt:lpstr>
      <vt:lpstr>等线 Light</vt:lpstr>
      <vt:lpstr>黑体</vt:lpstr>
      <vt:lpstr>华文细黑</vt:lpstr>
      <vt:lpstr>微软雅黑</vt:lpstr>
      <vt:lpstr>叶根友特楷简体</vt:lpstr>
      <vt:lpstr>造字工房力黑（非商用）常规体</vt:lpstr>
      <vt:lpstr>Agency FB</vt:lpstr>
      <vt:lpstr>Arial</vt:lpstr>
      <vt:lpstr>Segoe Script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2019-06-10T08:58:31Z</dcterms:created>
  <dcterms:modified xsi:type="dcterms:W3CDTF">2023-11-23T04:07:55Z</dcterms:modified>
</cp:coreProperties>
</file>

<file path=docProps/thumbnail.jpeg>
</file>